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11.02.2017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95310" y="723880"/>
            <a:ext cx="7406640" cy="1472184"/>
          </a:xfrm>
          <a:prstGeom prst="rect">
            <a:avLst/>
          </a:prstGeom>
        </p:spPr>
        <p:txBody>
          <a:bodyPr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43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
        <p:nvSpPr>
          <p:cNvPr id="6" name="Прямоугольник 5"/>
          <p:cNvSpPr/>
          <p:nvPr/>
        </p:nvSpPr>
        <p:spPr>
          <a:xfrm>
            <a:off x="1714480" y="2000240"/>
            <a:ext cx="7143768" cy="1200329"/>
          </a:xfrm>
          <a:prstGeom prst="rect">
            <a:avLst/>
          </a:prstGeom>
        </p:spPr>
        <p:txBody>
          <a:bodyPr wrap="square">
            <a:spAutoFit/>
          </a:bodyPr>
          <a:lstStyle/>
          <a:p>
            <a:r>
              <a:rPr lang="en-US" sz="3600" dirty="0" smtClean="0">
                <a:solidFill>
                  <a:schemeClr val="bg2">
                    <a:lumMod val="50000"/>
                  </a:schemeClr>
                </a:solidFill>
                <a:latin typeface="Arial Black" pitchFamily="34" charset="0"/>
              </a:rPr>
              <a:t>Are inventions  created in science and technologies? </a:t>
            </a:r>
            <a:endParaRPr lang="ru-RU" sz="3600" dirty="0">
              <a:solidFill>
                <a:schemeClr val="bg2">
                  <a:lumMod val="50000"/>
                </a:schemeClr>
              </a:solidFill>
              <a:latin typeface="Arial Black" pitchFamily="34" charset="0"/>
            </a:endParaRPr>
          </a:p>
        </p:txBody>
      </p:sp>
      <p:sp>
        <p:nvSpPr>
          <p:cNvPr id="7" name="Прямоугольник 6"/>
          <p:cNvSpPr/>
          <p:nvPr/>
        </p:nvSpPr>
        <p:spPr>
          <a:xfrm>
            <a:off x="1643042" y="3214686"/>
            <a:ext cx="7215238" cy="1754326"/>
          </a:xfrm>
          <a:prstGeom prst="rect">
            <a:avLst/>
          </a:prstGeom>
        </p:spPr>
        <p:txBody>
          <a:bodyPr wrap="square">
            <a:spAutoFit/>
          </a:bodyPr>
          <a:lstStyle/>
          <a:p>
            <a:r>
              <a:rPr lang="en-US" sz="3600" dirty="0" smtClean="0">
                <a:solidFill>
                  <a:schemeClr val="accent1">
                    <a:lumMod val="75000"/>
                  </a:schemeClr>
                </a:solidFill>
                <a:latin typeface="Arial Black" pitchFamily="34" charset="0"/>
              </a:rPr>
              <a:t>Are they  changing the lifestyle of millions of people all over the world?</a:t>
            </a:r>
            <a:endParaRPr lang="ru-RU" sz="3600" dirty="0">
              <a:solidFill>
                <a:schemeClr val="accent1">
                  <a:lumMod val="75000"/>
                </a:schemeClr>
              </a:solidFill>
              <a:latin typeface="Arial Black" pitchFamily="34" charset="0"/>
            </a:endParaRPr>
          </a:p>
        </p:txBody>
      </p:sp>
      <p:sp>
        <p:nvSpPr>
          <p:cNvPr id="8" name="Прямоугольник 7"/>
          <p:cNvSpPr/>
          <p:nvPr/>
        </p:nvSpPr>
        <p:spPr>
          <a:xfrm>
            <a:off x="1714480" y="4929198"/>
            <a:ext cx="7143800" cy="1938992"/>
          </a:xfrm>
          <a:prstGeom prst="rect">
            <a:avLst/>
          </a:prstGeom>
        </p:spPr>
        <p:txBody>
          <a:bodyPr wrap="square">
            <a:spAutoFit/>
          </a:bodyPr>
          <a:lstStyle/>
          <a:p>
            <a:pPr algn="ctr"/>
            <a:r>
              <a:rPr lang="en-US" sz="4000" dirty="0" smtClean="0">
                <a:solidFill>
                  <a:srgbClr val="FF0000"/>
                </a:solidFill>
                <a:latin typeface="Arial Black" pitchFamily="34" charset="0"/>
              </a:rPr>
              <a:t>Yes, you are right.                 </a:t>
            </a:r>
            <a:endParaRPr lang="ru-RU" sz="4000" dirty="0" smtClean="0">
              <a:solidFill>
                <a:srgbClr val="FF0000"/>
              </a:solidFill>
              <a:latin typeface="Arial Black" pitchFamily="34" charset="0"/>
            </a:endParaRPr>
          </a:p>
          <a:p>
            <a:pPr algn="ctr"/>
            <a:r>
              <a:rPr lang="en-US" sz="4000" dirty="0" smtClean="0">
                <a:solidFill>
                  <a:srgbClr val="FF0000"/>
                </a:solidFill>
                <a:latin typeface="Arial Black" pitchFamily="34" charset="0"/>
              </a:rPr>
              <a:t> It’s computer technologies.</a:t>
            </a:r>
            <a:endParaRPr lang="ru-RU" sz="4000" dirty="0">
              <a:solidFill>
                <a:srgbClr val="FF0000"/>
              </a:solidFill>
              <a:latin typeface="Arial Black" pitchFamily="34" charset="0"/>
            </a:endParaRPr>
          </a:p>
        </p:txBody>
      </p:sp>
      <p:sp>
        <p:nvSpPr>
          <p:cNvPr id="9" name="Rectangle 1"/>
          <p:cNvSpPr>
            <a:spLocks noChangeArrowheads="1"/>
          </p:cNvSpPr>
          <p:nvPr/>
        </p:nvSpPr>
        <p:spPr bwMode="auto">
          <a:xfrm>
            <a:off x="1714480" y="285728"/>
            <a:ext cx="74295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Arial Black" pitchFamily="34" charset="0"/>
                <a:ea typeface="Times New Roman" pitchFamily="18" charset="0"/>
                <a:cs typeface="Times New Roman" pitchFamily="18" charset="0"/>
              </a:rPr>
              <a:t>What are the modern inventions  used in everyday life and make it easier?</a:t>
            </a:r>
            <a:endParaRPr kumimoji="0" lang="en-US" sz="4800" b="1" i="0" u="none" strike="noStrike" cap="none" normalizeH="0" baseline="0" dirty="0" smtClean="0">
              <a:ln>
                <a:noFill/>
              </a:ln>
              <a:solidFill>
                <a:schemeClr val="bg2">
                  <a:lumMod val="50000"/>
                </a:schemeClr>
              </a:solidFill>
              <a:effectLst/>
              <a:latin typeface="Arial Black" pitchFamily="34" charset="0"/>
              <a:cs typeface="Arial" pitchFamily="34" charset="0"/>
            </a:endParaRPr>
          </a:p>
        </p:txBody>
      </p:sp>
      <p:pic>
        <p:nvPicPr>
          <p:cNvPr id="10" name="Picture 5" descr="гаджет ай фон"/>
          <p:cNvPicPr>
            <a:picLocks noChangeAspect="1" noChangeArrowheads="1"/>
          </p:cNvPicPr>
          <p:nvPr/>
        </p:nvPicPr>
        <p:blipFill>
          <a:blip r:embed="rId2" cstate="print"/>
          <a:srcRect/>
          <a:stretch>
            <a:fillRect/>
          </a:stretch>
        </p:blipFill>
        <p:spPr bwMode="auto">
          <a:xfrm>
            <a:off x="0" y="309566"/>
            <a:ext cx="1643042" cy="1643042"/>
          </a:xfrm>
          <a:prstGeom prst="rect">
            <a:avLst/>
          </a:prstGeom>
          <a:noFill/>
          <a:ln w="9525">
            <a:noFill/>
            <a:miter lim="800000"/>
            <a:headEnd/>
            <a:tailEnd/>
          </a:ln>
        </p:spPr>
      </p:pic>
      <p:pic>
        <p:nvPicPr>
          <p:cNvPr id="11" name="Picture 7" descr="комп"/>
          <p:cNvPicPr>
            <a:picLocks noChangeAspect="1" noChangeArrowheads="1"/>
          </p:cNvPicPr>
          <p:nvPr/>
        </p:nvPicPr>
        <p:blipFill>
          <a:blip r:embed="rId3" cstate="print"/>
          <a:srcRect/>
          <a:stretch>
            <a:fillRect/>
          </a:stretch>
        </p:blipFill>
        <p:spPr bwMode="auto">
          <a:xfrm>
            <a:off x="0" y="4903487"/>
            <a:ext cx="2143108" cy="1954514"/>
          </a:xfrm>
          <a:prstGeom prst="rect">
            <a:avLst/>
          </a:prstGeom>
          <a:noFill/>
          <a:ln w="9525">
            <a:noFill/>
            <a:miter lim="800000"/>
            <a:headEnd/>
            <a:tailEnd/>
          </a:ln>
        </p:spPr>
      </p:pic>
      <p:pic>
        <p:nvPicPr>
          <p:cNvPr id="12" name="Picture 14" descr="iCA680RFP"/>
          <p:cNvPicPr>
            <a:picLocks noChangeAspect="1" noChangeArrowheads="1"/>
          </p:cNvPicPr>
          <p:nvPr/>
        </p:nvPicPr>
        <p:blipFill>
          <a:blip r:embed="rId4" cstate="print"/>
          <a:srcRect/>
          <a:stretch>
            <a:fillRect/>
          </a:stretch>
        </p:blipFill>
        <p:spPr bwMode="auto">
          <a:xfrm>
            <a:off x="0" y="2428868"/>
            <a:ext cx="1714480" cy="181354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 calcmode="lin" valueType="num">
                                      <p:cBhvr additive="base">
                                        <p:cTn id="2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p:bldP spid="8" grpId="0" build="allAtOnce"/>
      <p:bldP spid="9"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2976" y="285728"/>
            <a:ext cx="7406640" cy="2500330"/>
          </a:xfrm>
        </p:spPr>
        <p:txBody>
          <a:bodyPr>
            <a:noAutofit/>
          </a:bodyPr>
          <a:lstStyle/>
          <a:p>
            <a:r>
              <a:rPr lang="en-US" sz="5400" b="1" dirty="0" smtClean="0"/>
              <a:t>What modern inventions do people use? </a:t>
            </a:r>
            <a:endParaRPr lang="ru-RU" sz="5400" b="1" dirty="0"/>
          </a:p>
        </p:txBody>
      </p:sp>
      <p:sp>
        <p:nvSpPr>
          <p:cNvPr id="3" name="Подзаголовок 2"/>
          <p:cNvSpPr>
            <a:spLocks noGrp="1"/>
          </p:cNvSpPr>
          <p:nvPr>
            <p:ph type="subTitle" idx="1"/>
          </p:nvPr>
        </p:nvSpPr>
        <p:spPr>
          <a:xfrm>
            <a:off x="1285852" y="4357694"/>
            <a:ext cx="7406640" cy="2000264"/>
          </a:xfrm>
        </p:spPr>
        <p:txBody>
          <a:bodyPr>
            <a:normAutofit/>
          </a:bodyPr>
          <a:lstStyle/>
          <a:p>
            <a:r>
              <a:rPr lang="en-US" sz="6000" b="1" dirty="0" smtClean="0"/>
              <a:t>And how will we work?</a:t>
            </a:r>
            <a:endParaRPr lang="ru-RU" sz="6000" b="1" dirty="0"/>
          </a:p>
        </p:txBody>
      </p:sp>
      <p:pic>
        <p:nvPicPr>
          <p:cNvPr id="4" name="Picture 4" descr="nurian_x40kris_1"/>
          <p:cNvPicPr>
            <a:picLocks noChangeAspect="1" noChangeArrowheads="1"/>
          </p:cNvPicPr>
          <p:nvPr/>
        </p:nvPicPr>
        <p:blipFill>
          <a:blip r:embed="rId2" cstate="print"/>
          <a:srcRect/>
          <a:stretch>
            <a:fillRect/>
          </a:stretch>
        </p:blipFill>
        <p:spPr bwMode="auto">
          <a:xfrm>
            <a:off x="5000628" y="1857364"/>
            <a:ext cx="3702047" cy="28135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00430" y="928670"/>
            <a:ext cx="5120624" cy="2643206"/>
          </a:xfrm>
        </p:spPr>
        <p:txBody>
          <a:bodyPr>
            <a:noAutofit/>
          </a:bodyPr>
          <a:lstStyle/>
          <a:p>
            <a:r>
              <a:rPr lang="en-US" sz="6600" b="1" dirty="0" smtClean="0"/>
              <a:t>What are they used for?</a:t>
            </a:r>
            <a:endParaRPr lang="ru-RU" sz="6600" b="1" dirty="0"/>
          </a:p>
        </p:txBody>
      </p:sp>
      <p:sp>
        <p:nvSpPr>
          <p:cNvPr id="3" name="Подзаголовок 2"/>
          <p:cNvSpPr>
            <a:spLocks noGrp="1"/>
          </p:cNvSpPr>
          <p:nvPr>
            <p:ph type="subTitle" idx="1"/>
          </p:nvPr>
        </p:nvSpPr>
        <p:spPr>
          <a:xfrm>
            <a:off x="1214414" y="3643314"/>
            <a:ext cx="7406640" cy="2714644"/>
          </a:xfrm>
        </p:spPr>
        <p:txBody>
          <a:bodyPr>
            <a:noAutofit/>
          </a:bodyPr>
          <a:lstStyle/>
          <a:p>
            <a:r>
              <a:rPr lang="en-US" sz="6000" dirty="0" smtClean="0"/>
              <a:t>But what gadget is the most popular among teenagers nowadays?</a:t>
            </a:r>
            <a:endParaRPr lang="ru-RU" sz="6000" dirty="0"/>
          </a:p>
        </p:txBody>
      </p:sp>
      <p:pic>
        <p:nvPicPr>
          <p:cNvPr id="4" name="Picture 8" descr="19"/>
          <p:cNvPicPr>
            <a:picLocks noChangeAspect="1" noChangeArrowheads="1"/>
          </p:cNvPicPr>
          <p:nvPr/>
        </p:nvPicPr>
        <p:blipFill>
          <a:blip r:embed="rId2" cstate="print"/>
          <a:srcRect/>
          <a:stretch>
            <a:fillRect/>
          </a:stretch>
        </p:blipFill>
        <p:spPr bwMode="auto">
          <a:xfrm>
            <a:off x="0" y="0"/>
            <a:ext cx="3571876" cy="35718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8596" y="500042"/>
            <a:ext cx="8501122" cy="1472184"/>
          </a:xfrm>
        </p:spPr>
        <p:txBody>
          <a:bodyPr>
            <a:noAutofit/>
          </a:bodyPr>
          <a:lstStyle/>
          <a:p>
            <a:r>
              <a:rPr lang="en-US" sz="6000" b="1" dirty="0" smtClean="0"/>
              <a:t>What is your </a:t>
            </a:r>
            <a:r>
              <a:rPr lang="en-US" sz="6000" b="1" dirty="0" err="1" smtClean="0"/>
              <a:t>favourite</a:t>
            </a:r>
            <a:r>
              <a:rPr lang="en-US" sz="6000" b="1" dirty="0" smtClean="0"/>
              <a:t> gadget?</a:t>
            </a:r>
            <a:endParaRPr lang="ru-RU" sz="6000" b="1" dirty="0"/>
          </a:p>
        </p:txBody>
      </p:sp>
      <p:pic>
        <p:nvPicPr>
          <p:cNvPr id="4" name="Рисунок 3" descr="IPhone 3GS - 2.jpg"/>
          <p:cNvPicPr>
            <a:picLocks noChangeAspect="1"/>
          </p:cNvPicPr>
          <p:nvPr/>
        </p:nvPicPr>
        <p:blipFill>
          <a:blip r:embed="rId2" cstate="print">
            <a:clrChange>
              <a:clrFrom>
                <a:srgbClr val="FEFEFE"/>
              </a:clrFrom>
              <a:clrTo>
                <a:srgbClr val="FEFEFE">
                  <a:alpha val="0"/>
                </a:srgbClr>
              </a:clrTo>
            </a:clrChange>
          </a:blip>
          <a:srcRect/>
          <a:stretch>
            <a:fillRect/>
          </a:stretch>
        </p:blipFill>
        <p:spPr bwMode="auto">
          <a:xfrm rot="552356">
            <a:off x="5929322" y="1357298"/>
            <a:ext cx="2428886" cy="3194178"/>
          </a:xfrm>
          <a:prstGeom prst="rect">
            <a:avLst/>
          </a:prstGeom>
          <a:noFill/>
          <a:ln w="9525">
            <a:noFill/>
            <a:miter lim="800000"/>
            <a:headEnd/>
            <a:tailEnd/>
          </a:ln>
        </p:spPr>
      </p:pic>
      <p:pic>
        <p:nvPicPr>
          <p:cNvPr id="5" name="Picture 4" descr="0b027223b8735de067db2d2bb9e47a03"/>
          <p:cNvPicPr>
            <a:picLocks noChangeAspect="1" noChangeArrowheads="1"/>
          </p:cNvPicPr>
          <p:nvPr/>
        </p:nvPicPr>
        <p:blipFill>
          <a:blip r:embed="rId3" cstate="print"/>
          <a:srcRect/>
          <a:stretch>
            <a:fillRect/>
          </a:stretch>
        </p:blipFill>
        <p:spPr bwMode="auto">
          <a:xfrm>
            <a:off x="4143372" y="4429132"/>
            <a:ext cx="3027651" cy="2106610"/>
          </a:xfrm>
          <a:prstGeom prst="rect">
            <a:avLst/>
          </a:prstGeom>
          <a:noFill/>
          <a:ln w="9525">
            <a:noFill/>
            <a:miter lim="800000"/>
            <a:headEnd/>
            <a:tailEnd/>
          </a:ln>
        </p:spPr>
      </p:pic>
      <p:pic>
        <p:nvPicPr>
          <p:cNvPr id="6" name="Picture 22" descr="iCA4303VY"/>
          <p:cNvPicPr>
            <a:picLocks noChangeAspect="1" noChangeArrowheads="1"/>
          </p:cNvPicPr>
          <p:nvPr/>
        </p:nvPicPr>
        <p:blipFill>
          <a:blip r:embed="rId4" cstate="print"/>
          <a:srcRect/>
          <a:stretch>
            <a:fillRect/>
          </a:stretch>
        </p:blipFill>
        <p:spPr bwMode="auto">
          <a:xfrm rot="21142005">
            <a:off x="3050780" y="1811598"/>
            <a:ext cx="2672062" cy="2012953"/>
          </a:xfrm>
          <a:prstGeom prst="rect">
            <a:avLst/>
          </a:prstGeom>
          <a:noFill/>
          <a:ln w="9525">
            <a:noFill/>
            <a:miter lim="800000"/>
            <a:headEnd/>
            <a:tailEnd/>
          </a:ln>
        </p:spPr>
      </p:pic>
      <p:pic>
        <p:nvPicPr>
          <p:cNvPr id="7" name="Picture 8" descr="фотоаппарат"/>
          <p:cNvPicPr>
            <a:picLocks noChangeAspect="1" noChangeArrowheads="1"/>
          </p:cNvPicPr>
          <p:nvPr/>
        </p:nvPicPr>
        <p:blipFill>
          <a:blip r:embed="rId5" cstate="print"/>
          <a:srcRect/>
          <a:stretch>
            <a:fillRect/>
          </a:stretch>
        </p:blipFill>
        <p:spPr bwMode="auto">
          <a:xfrm rot="20871304">
            <a:off x="751718" y="1989430"/>
            <a:ext cx="2141106" cy="1941269"/>
          </a:xfrm>
          <a:prstGeom prst="rect">
            <a:avLst/>
          </a:prstGeom>
          <a:noFill/>
          <a:ln w="9525">
            <a:noFill/>
            <a:miter lim="800000"/>
            <a:headEnd/>
            <a:tailEnd/>
          </a:ln>
        </p:spPr>
      </p:pic>
      <p:pic>
        <p:nvPicPr>
          <p:cNvPr id="8" name="Picture 6" descr="25"/>
          <p:cNvPicPr>
            <a:picLocks noChangeAspect="1" noChangeArrowheads="1"/>
          </p:cNvPicPr>
          <p:nvPr/>
        </p:nvPicPr>
        <p:blipFill>
          <a:blip r:embed="rId6" cstate="print"/>
          <a:srcRect/>
          <a:stretch>
            <a:fillRect/>
          </a:stretch>
        </p:blipFill>
        <p:spPr bwMode="auto">
          <a:xfrm rot="423137">
            <a:off x="1142977" y="4143520"/>
            <a:ext cx="2000264" cy="223505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500042"/>
            <a:ext cx="8482042" cy="1472184"/>
          </a:xfrm>
        </p:spPr>
        <p:txBody>
          <a:bodyPr>
            <a:normAutofit fontScale="90000"/>
          </a:bodyPr>
          <a:lstStyle/>
          <a:p>
            <a:r>
              <a:rPr lang="en-US" b="1" dirty="0" smtClean="0"/>
              <a:t>What do you think: are teenagers completely hooked on technology today?</a:t>
            </a:r>
            <a:endParaRPr lang="ru-RU" b="1" dirty="0"/>
          </a:p>
        </p:txBody>
      </p:sp>
      <p:pic>
        <p:nvPicPr>
          <p:cNvPr id="4" name="Picture 10" descr="28"/>
          <p:cNvPicPr>
            <a:picLocks noChangeAspect="1" noChangeArrowheads="1"/>
          </p:cNvPicPr>
          <p:nvPr/>
        </p:nvPicPr>
        <p:blipFill>
          <a:blip r:embed="rId2" cstate="print"/>
          <a:srcRect/>
          <a:stretch>
            <a:fillRect/>
          </a:stretch>
        </p:blipFill>
        <p:spPr bwMode="auto">
          <a:xfrm>
            <a:off x="3286116" y="1785926"/>
            <a:ext cx="2571736" cy="2304010"/>
          </a:xfrm>
          <a:prstGeom prst="rect">
            <a:avLst/>
          </a:prstGeom>
          <a:noFill/>
          <a:ln w="9525">
            <a:noFill/>
            <a:miter lim="800000"/>
            <a:headEnd/>
            <a:tailEnd/>
          </a:ln>
        </p:spPr>
      </p:pic>
      <p:pic>
        <p:nvPicPr>
          <p:cNvPr id="5" name="Picture 12" descr="45"/>
          <p:cNvPicPr>
            <a:picLocks noChangeAspect="1" noChangeArrowheads="1"/>
          </p:cNvPicPr>
          <p:nvPr/>
        </p:nvPicPr>
        <p:blipFill>
          <a:blip r:embed="rId3" cstate="print"/>
          <a:srcRect/>
          <a:stretch>
            <a:fillRect/>
          </a:stretch>
        </p:blipFill>
        <p:spPr bwMode="auto">
          <a:xfrm>
            <a:off x="6143636" y="4448746"/>
            <a:ext cx="2805116" cy="2209240"/>
          </a:xfrm>
          <a:prstGeom prst="rect">
            <a:avLst/>
          </a:prstGeom>
          <a:noFill/>
          <a:ln w="9525">
            <a:noFill/>
            <a:miter lim="800000"/>
            <a:headEnd/>
            <a:tailEnd/>
          </a:ln>
        </p:spPr>
      </p:pic>
      <p:pic>
        <p:nvPicPr>
          <p:cNvPr id="6" name="Picture 5" descr="23"/>
          <p:cNvPicPr>
            <a:picLocks noChangeAspect="1" noChangeArrowheads="1"/>
          </p:cNvPicPr>
          <p:nvPr/>
        </p:nvPicPr>
        <p:blipFill>
          <a:blip r:embed="rId4" cstate="print"/>
          <a:srcRect/>
          <a:stretch>
            <a:fillRect/>
          </a:stretch>
        </p:blipFill>
        <p:spPr bwMode="auto">
          <a:xfrm>
            <a:off x="6215074" y="1785926"/>
            <a:ext cx="2736850" cy="2214578"/>
          </a:xfrm>
          <a:prstGeom prst="rect">
            <a:avLst/>
          </a:prstGeom>
          <a:noFill/>
          <a:ln w="9525">
            <a:noFill/>
            <a:miter lim="800000"/>
            <a:headEnd/>
            <a:tailEnd/>
          </a:ln>
        </p:spPr>
      </p:pic>
      <p:pic>
        <p:nvPicPr>
          <p:cNvPr id="7" name="Picture 6" descr="47"/>
          <p:cNvPicPr>
            <a:picLocks noChangeAspect="1" noChangeArrowheads="1"/>
          </p:cNvPicPr>
          <p:nvPr/>
        </p:nvPicPr>
        <p:blipFill>
          <a:blip r:embed="rId5" cstate="print"/>
          <a:srcRect/>
          <a:stretch>
            <a:fillRect/>
          </a:stretch>
        </p:blipFill>
        <p:spPr bwMode="auto">
          <a:xfrm>
            <a:off x="3143240" y="4214818"/>
            <a:ext cx="3024187" cy="2447925"/>
          </a:xfrm>
          <a:prstGeom prst="rect">
            <a:avLst/>
          </a:prstGeom>
          <a:noFill/>
          <a:ln w="9525">
            <a:noFill/>
            <a:miter lim="800000"/>
            <a:headEnd/>
            <a:tailEnd/>
          </a:ln>
        </p:spPr>
      </p:pic>
      <p:pic>
        <p:nvPicPr>
          <p:cNvPr id="8" name="Picture 13" descr="24"/>
          <p:cNvPicPr>
            <a:picLocks noChangeAspect="1" noChangeArrowheads="1"/>
          </p:cNvPicPr>
          <p:nvPr/>
        </p:nvPicPr>
        <p:blipFill>
          <a:blip r:embed="rId6" cstate="print"/>
          <a:srcRect/>
          <a:stretch>
            <a:fillRect/>
          </a:stretch>
        </p:blipFill>
        <p:spPr bwMode="auto">
          <a:xfrm>
            <a:off x="0" y="4495333"/>
            <a:ext cx="2928926" cy="2362667"/>
          </a:xfrm>
          <a:prstGeom prst="rect">
            <a:avLst/>
          </a:prstGeom>
          <a:noFill/>
          <a:ln w="9525">
            <a:noFill/>
            <a:miter lim="800000"/>
            <a:headEnd/>
            <a:tailEnd/>
          </a:ln>
        </p:spPr>
      </p:pic>
      <p:pic>
        <p:nvPicPr>
          <p:cNvPr id="9" name="Picture 8" descr="46"/>
          <p:cNvPicPr>
            <a:picLocks noChangeAspect="1" noChangeArrowheads="1"/>
          </p:cNvPicPr>
          <p:nvPr/>
        </p:nvPicPr>
        <p:blipFill>
          <a:blip r:embed="rId7" cstate="print"/>
          <a:srcRect/>
          <a:stretch>
            <a:fillRect/>
          </a:stretch>
        </p:blipFill>
        <p:spPr bwMode="auto">
          <a:xfrm>
            <a:off x="0" y="1857364"/>
            <a:ext cx="2808288" cy="207170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62" y="500042"/>
            <a:ext cx="7929618" cy="5687026"/>
          </a:xfrm>
        </p:spPr>
        <p:txBody>
          <a:bodyPr>
            <a:noAutofit/>
          </a:bodyPr>
          <a:lstStyle/>
          <a:p>
            <a:r>
              <a:rPr lang="en-US" sz="5400" b="1" dirty="0" smtClean="0"/>
              <a:t>Visit the website in the article on the page 69 ex.7. Ex.1 will help you. You are welcome to do it at home. So read the text and answer the questions ex. 2 and 3.</a:t>
            </a:r>
            <a:endParaRPr lang="ru-RU" sz="5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1538" y="357166"/>
            <a:ext cx="7858180" cy="1752600"/>
          </a:xfrm>
        </p:spPr>
        <p:txBody>
          <a:bodyPr>
            <a:noAutofit/>
          </a:bodyPr>
          <a:lstStyle/>
          <a:p>
            <a:r>
              <a:rPr lang="en-US" sz="4400" b="1" dirty="0" smtClean="0"/>
              <a:t>Draw a smile on its display (face ) if you liked the lesson  or a sad expression if the lesson was useless for you. </a:t>
            </a:r>
            <a:endParaRPr lang="ru-RU" sz="4400" b="1" dirty="0"/>
          </a:p>
        </p:txBody>
      </p:sp>
      <p:pic>
        <p:nvPicPr>
          <p:cNvPr id="1028" name="Picture 4" descr="http://cliparts.co/cliparts/kiM/KgB/kiMKgBreT.jpg"/>
          <p:cNvPicPr>
            <a:picLocks noChangeAspect="1" noChangeArrowheads="1"/>
          </p:cNvPicPr>
          <p:nvPr/>
        </p:nvPicPr>
        <p:blipFill>
          <a:blip r:embed="rId2" cstate="print"/>
          <a:srcRect/>
          <a:stretch>
            <a:fillRect/>
          </a:stretch>
        </p:blipFill>
        <p:spPr bwMode="auto">
          <a:xfrm>
            <a:off x="5929322" y="3143248"/>
            <a:ext cx="2907805" cy="2786083"/>
          </a:xfrm>
          <a:prstGeom prst="rect">
            <a:avLst/>
          </a:prstGeom>
          <a:noFill/>
        </p:spPr>
      </p:pic>
      <p:pic>
        <p:nvPicPr>
          <p:cNvPr id="1030" name="Picture 6" descr="https://s-media-cache-ak0.pinimg.com/736x/e9/9b/6c/e99b6cd899682b51ee9b86b3cf2587b9.jpg"/>
          <p:cNvPicPr>
            <a:picLocks noChangeAspect="1" noChangeArrowheads="1"/>
          </p:cNvPicPr>
          <p:nvPr/>
        </p:nvPicPr>
        <p:blipFill>
          <a:blip r:embed="rId3" cstate="print"/>
          <a:srcRect/>
          <a:stretch>
            <a:fillRect/>
          </a:stretch>
        </p:blipFill>
        <p:spPr bwMode="auto">
          <a:xfrm>
            <a:off x="3214678" y="3754378"/>
            <a:ext cx="2389201" cy="2655186"/>
          </a:xfrm>
          <a:prstGeom prst="rect">
            <a:avLst/>
          </a:prstGeom>
          <a:noFill/>
        </p:spPr>
      </p:pic>
      <p:pic>
        <p:nvPicPr>
          <p:cNvPr id="1032" name="Picture 8" descr="http://cstor.nn2.ru/forum/data/forum/images/2015-12/136786958-ulibka.jpg"/>
          <p:cNvPicPr>
            <a:picLocks noChangeAspect="1" noChangeArrowheads="1"/>
          </p:cNvPicPr>
          <p:nvPr/>
        </p:nvPicPr>
        <p:blipFill>
          <a:blip r:embed="rId4" cstate="print"/>
          <a:srcRect/>
          <a:stretch>
            <a:fillRect/>
          </a:stretch>
        </p:blipFill>
        <p:spPr bwMode="auto">
          <a:xfrm>
            <a:off x="0" y="3286124"/>
            <a:ext cx="3002466" cy="207170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54</TotalTime>
  <Words>162</Words>
  <Application>Microsoft Office PowerPoint</Application>
  <PresentationFormat>Экран (4:3)</PresentationFormat>
  <Paragraphs>13</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Солнцестояние</vt:lpstr>
      <vt:lpstr>Слайд 1</vt:lpstr>
      <vt:lpstr>What modern inventions do people use? </vt:lpstr>
      <vt:lpstr>What are they used for?</vt:lpstr>
      <vt:lpstr>What is your favourite gadget?</vt:lpstr>
      <vt:lpstr>What do you think: are teenagers completely hooked on technology today?</vt:lpstr>
      <vt:lpstr>Visit the website in the article on the page 69 ex.7. Ex.1 will help you. You are welcome to do it at home. So read the text and answer the questions ex. 2 and 3.</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Светлана Медунова</dc:creator>
  <cp:lastModifiedBy>admin</cp:lastModifiedBy>
  <cp:revision>8</cp:revision>
  <dcterms:created xsi:type="dcterms:W3CDTF">2017-02-10T11:58:22Z</dcterms:created>
  <dcterms:modified xsi:type="dcterms:W3CDTF">2017-02-11T07:28:47Z</dcterms:modified>
</cp:coreProperties>
</file>